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302" r:id="rId6"/>
    <p:sldId id="303" r:id="rId7"/>
    <p:sldId id="309" r:id="rId8"/>
    <p:sldId id="312" r:id="rId9"/>
    <p:sldId id="311" r:id="rId10"/>
    <p:sldId id="316" r:id="rId11"/>
    <p:sldId id="310" r:id="rId12"/>
    <p:sldId id="313" r:id="rId13"/>
    <p:sldId id="314" r:id="rId14"/>
    <p:sldId id="315" r:id="rId15"/>
    <p:sldId id="318" r:id="rId16"/>
    <p:sldId id="30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ntin Couvreur" initials="VC" lastIdx="1" clrIdx="0">
    <p:extLst>
      <p:ext uri="{19B8F6BF-5375-455C-9EA6-DF929625EA0E}">
        <p15:presenceInfo xmlns:p15="http://schemas.microsoft.com/office/powerpoint/2012/main" userId="S-1-5-21-3833422039-1977871958-3486634389-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A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E14DAE-93EE-CE30-2B12-29D9416189FB}" v="1" dt="2022-08-22T08:41:18.085"/>
    <p1510:client id="{A5DCF504-B6E4-4BF3-8EFC-08929C1C4601}" v="1" dt="2022-07-18T14:48:22.6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39" autoAdjust="0"/>
    <p:restoredTop sz="94660"/>
  </p:normalViewPr>
  <p:slideViewPr>
    <p:cSldViewPr snapToGrid="0">
      <p:cViewPr varScale="1">
        <p:scale>
          <a:sx n="80" d="100"/>
          <a:sy n="80" d="100"/>
        </p:scale>
        <p:origin x="114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tilisateur invité" userId="S::urn:spo:anon#efdd60cf8d681ed5a68dfc3dc46282775f8fb9c3248c7c6a98e99bb1a67750ca::" providerId="AD" clId="Web-{24E14DAE-93EE-CE30-2B12-29D9416189FB}"/>
    <pc:docChg chg="">
      <pc:chgData name="Utilisateur invité" userId="S::urn:spo:anon#efdd60cf8d681ed5a68dfc3dc46282775f8fb9c3248c7c6a98e99bb1a67750ca::" providerId="AD" clId="Web-{24E14DAE-93EE-CE30-2B12-29D9416189FB}" dt="2022-08-22T08:41:18.085" v="0"/>
      <pc:docMkLst>
        <pc:docMk/>
      </pc:docMkLst>
      <pc:sldChg chg="delCm">
        <pc:chgData name="Utilisateur invité" userId="S::urn:spo:anon#efdd60cf8d681ed5a68dfc3dc46282775f8fb9c3248c7c6a98e99bb1a67750ca::" providerId="AD" clId="Web-{24E14DAE-93EE-CE30-2B12-29D9416189FB}" dt="2022-08-22T08:41:18.085" v="0"/>
        <pc:sldMkLst>
          <pc:docMk/>
          <pc:sldMk cId="1649884402" sldId="256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87600" y="1122363"/>
            <a:ext cx="6866287" cy="23876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rgbClr val="00143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01392" y="3602038"/>
            <a:ext cx="685249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ln>
                  <a:solidFill>
                    <a:sysClr val="windowText" lastClr="000000"/>
                  </a:solidFill>
                </a:ln>
                <a:solidFill>
                  <a:srgbClr val="00143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>
            <a:lvl1pPr>
              <a:defRPr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rgbClr val="00143A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  <p:sp>
        <p:nvSpPr>
          <p:cNvPr id="67" name="Footer Placeholder 4">
            <a:extLst>
              <a:ext uri="{FF2B5EF4-FFF2-40B4-BE49-F238E27FC236}">
                <a16:creationId xmlns:a16="http://schemas.microsoft.com/office/drawing/2014/main" id="{09BBC531-25EC-47CE-B2C7-85A1BEA7F9EE}"/>
              </a:ext>
            </a:extLst>
          </p:cNvPr>
          <p:cNvSpPr txBox="1">
            <a:spLocks/>
          </p:cNvSpPr>
          <p:nvPr/>
        </p:nvSpPr>
        <p:spPr>
          <a:xfrm>
            <a:off x="5011387" y="796885"/>
            <a:ext cx="7113938" cy="154820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solidFill>
                  <a:schemeClr val="bg1"/>
                </a:solidFill>
              </a:rPr>
              <a:t>The 1</a:t>
            </a:r>
            <a:r>
              <a:rPr lang="en-US" sz="1600" baseline="30000" dirty="0">
                <a:solidFill>
                  <a:schemeClr val="bg1"/>
                </a:solidFill>
              </a:rPr>
              <a:t>st</a:t>
            </a:r>
            <a:r>
              <a:rPr lang="en-US" sz="1600" dirty="0">
                <a:solidFill>
                  <a:schemeClr val="bg1"/>
                </a:solidFill>
              </a:rPr>
              <a:t> International Summer school on advanced soil physics  </a:t>
            </a: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Modeling Water Fluxes in the Soil-Plant System</a:t>
            </a:r>
          </a:p>
          <a:p>
            <a:pPr algn="ctr"/>
            <a:endParaRPr lang="en-US" sz="1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66EB560B-E547-4FD5-918A-B26CAD5E03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66"/>
          <a:stretch/>
        </p:blipFill>
        <p:spPr>
          <a:xfrm>
            <a:off x="-318097" y="170070"/>
            <a:ext cx="5774180" cy="6829425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71" name="Picture 2" descr="Bestand:UCLouvain logo.svg - Wikipedia">
            <a:extLst>
              <a:ext uri="{FF2B5EF4-FFF2-40B4-BE49-F238E27FC236}">
                <a16:creationId xmlns:a16="http://schemas.microsoft.com/office/drawing/2014/main" id="{F02AD59D-6ECC-4ED4-AB74-6C5B7FB911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t="3272" r="5567" b="1"/>
          <a:stretch/>
        </p:blipFill>
        <p:spPr bwMode="auto">
          <a:xfrm>
            <a:off x="1894051" y="4557110"/>
            <a:ext cx="1679204" cy="41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Logo — ISMC">
            <a:extLst>
              <a:ext uri="{FF2B5EF4-FFF2-40B4-BE49-F238E27FC236}">
                <a16:creationId xmlns:a16="http://schemas.microsoft.com/office/drawing/2014/main" id="{777B7637-EB75-4C64-A289-67C28FA12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063" y="4910123"/>
            <a:ext cx="1143213" cy="1048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944034-6B54-4D0E-BC23-A930CDB86F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7172" y="6032349"/>
            <a:ext cx="1790946" cy="73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453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28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26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76521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2245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54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240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795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56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anchor="t"/>
          <a:lstStyle>
            <a:lvl1pPr>
              <a:defRPr lang="en-US" sz="1050" kern="1200" cap="all" baseline="0" dirty="0" smtClean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rgbClr val="00143A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88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78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62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76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241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59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40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65412" y="6314123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The layout of summer school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First title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</a:defRPr>
            </a:lvl1pPr>
          </a:lstStyle>
          <a:p>
            <a:fld id="{3EF97AF8-274A-4E84-9CE0-98A462A59DA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50" cap="all" baseline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</a:defRPr>
            </a:lvl1pPr>
          </a:lstStyle>
          <a:p>
            <a:fld id="{A7506C85-59C8-433E-91E4-6ADF03672988}" type="slidenum">
              <a:rPr lang="en-US" smtClean="0"/>
              <a:t>‹N°›</a:t>
            </a:fld>
            <a:endParaRPr lang="en-US"/>
          </a:p>
        </p:txBody>
      </p:sp>
      <p:pic>
        <p:nvPicPr>
          <p:cNvPr id="2050" name="Picture 2" descr="Bestand:UCLouvain logo.svg - Wikipedia">
            <a:extLst>
              <a:ext uri="{FF2B5EF4-FFF2-40B4-BE49-F238E27FC236}">
                <a16:creationId xmlns:a16="http://schemas.microsoft.com/office/drawing/2014/main" id="{5737DD69-C2FC-467B-9FD7-A537FD6493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t="3272" r="5567" b="1"/>
          <a:stretch/>
        </p:blipFill>
        <p:spPr bwMode="auto">
          <a:xfrm>
            <a:off x="1206501" y="6350034"/>
            <a:ext cx="1679204" cy="41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Footer Placeholder 4">
            <a:extLst>
              <a:ext uri="{FF2B5EF4-FFF2-40B4-BE49-F238E27FC236}">
                <a16:creationId xmlns:a16="http://schemas.microsoft.com/office/drawing/2014/main" id="{9725F8A4-6607-4D00-9AEA-46CA88ADBB9D}"/>
              </a:ext>
            </a:extLst>
          </p:cNvPr>
          <p:cNvSpPr txBox="1">
            <a:spLocks/>
          </p:cNvSpPr>
          <p:nvPr/>
        </p:nvSpPr>
        <p:spPr>
          <a:xfrm>
            <a:off x="2904755" y="6452300"/>
            <a:ext cx="8407769" cy="26574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ln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The 1</a:t>
            </a:r>
            <a:r>
              <a:rPr lang="en-US" sz="1100" baseline="30000" dirty="0"/>
              <a:t>st</a:t>
            </a:r>
            <a:r>
              <a:rPr lang="en-US" sz="1100" dirty="0"/>
              <a:t> International Summer school on advanced soil physics  “Modeling Water Transport in the Soil-Plant System''</a:t>
            </a:r>
          </a:p>
          <a:p>
            <a:endParaRPr lang="en-US" dirty="0"/>
          </a:p>
        </p:txBody>
      </p:sp>
      <p:sp>
        <p:nvSpPr>
          <p:cNvPr id="2048" name="Rectangle 2047">
            <a:extLst>
              <a:ext uri="{FF2B5EF4-FFF2-40B4-BE49-F238E27FC236}">
                <a16:creationId xmlns:a16="http://schemas.microsoft.com/office/drawing/2014/main" id="{0523D904-CFB6-4E86-B28D-A75A022CB79D}"/>
              </a:ext>
            </a:extLst>
          </p:cNvPr>
          <p:cNvSpPr/>
          <p:nvPr/>
        </p:nvSpPr>
        <p:spPr>
          <a:xfrm>
            <a:off x="11312524" y="9524"/>
            <a:ext cx="898525" cy="68341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id="{1FB97AB0-4C49-4F20-8C33-F2F745339C71}"/>
              </a:ext>
            </a:extLst>
          </p:cNvPr>
          <p:cNvCxnSpPr/>
          <p:nvPr/>
        </p:nvCxnSpPr>
        <p:spPr>
          <a:xfrm flipH="1">
            <a:off x="11441112" y="6710363"/>
            <a:ext cx="460376" cy="0"/>
          </a:xfrm>
          <a:prstGeom prst="line">
            <a:avLst/>
          </a:prstGeom>
          <a:ln w="76200">
            <a:solidFill>
              <a:srgbClr val="9AB3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5113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bg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bg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guillaume.lobet@uclouvain.b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i.org/10.1104/pp.18.01006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3CDFF-F9A5-4EAC-B7E2-3EB8F7742E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5873" y="2228294"/>
            <a:ext cx="6516128" cy="1547999"/>
          </a:xfrm>
        </p:spPr>
        <p:txBody>
          <a:bodyPr/>
          <a:lstStyle/>
          <a:p>
            <a:r>
              <a:rPr lang="en-US" dirty="0"/>
              <a:t>modelling  Root </a:t>
            </a:r>
            <a:br>
              <a:rPr lang="en-US" dirty="0"/>
            </a:br>
            <a:r>
              <a:rPr lang="en-US" cap="none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µ</a:t>
            </a:r>
            <a:r>
              <a:rPr lang="en-US" dirty="0"/>
              <a:t>Hydraulics - MECHA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AE523-AE97-4D5D-B675-1AE1727AE0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5872" y="4196846"/>
            <a:ext cx="6378015" cy="1655762"/>
          </a:xfrm>
        </p:spPr>
        <p:txBody>
          <a:bodyPr/>
          <a:lstStyle/>
          <a:p>
            <a:r>
              <a:rPr lang="en-US" dirty="0"/>
              <a:t>Valentin Couvreur</a:t>
            </a:r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FE7DA2FF-19B0-41D7-9EC9-C703A046DC09}"/>
              </a:ext>
            </a:extLst>
          </p:cNvPr>
          <p:cNvSpPr txBox="1">
            <a:spLocks/>
          </p:cNvSpPr>
          <p:nvPr/>
        </p:nvSpPr>
        <p:spPr>
          <a:xfrm>
            <a:off x="11857781" y="6544900"/>
            <a:ext cx="299467" cy="30773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</a:t>
            </a:fld>
            <a:endParaRPr lang="de-DE" sz="1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884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10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2" b="88418"/>
          <a:stretch/>
        </p:blipFill>
        <p:spPr>
          <a:xfrm>
            <a:off x="1514475" y="1"/>
            <a:ext cx="8952127" cy="67042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3261C67-E2CB-47C9-8825-3ECB17CE5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15" t="11993" r="40001" b="79816"/>
          <a:stretch/>
        </p:blipFill>
        <p:spPr>
          <a:xfrm>
            <a:off x="2370664" y="687880"/>
            <a:ext cx="2077156" cy="474133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DAE4A2D5-9C03-4278-B40B-3614357262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0" t="16944" r="9218" b="11382"/>
          <a:stretch/>
        </p:blipFill>
        <p:spPr>
          <a:xfrm>
            <a:off x="1307360" y="1254705"/>
            <a:ext cx="10763250" cy="491541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F488A9-3A8E-4027-BD82-A8C00FA9EBA3}"/>
              </a:ext>
            </a:extLst>
          </p:cNvPr>
          <p:cNvSpPr/>
          <p:nvPr/>
        </p:nvSpPr>
        <p:spPr>
          <a:xfrm>
            <a:off x="6021340" y="1554233"/>
            <a:ext cx="66131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Go to the folder MECHA/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Projects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/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granar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/in/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4B6C1-E213-47D7-B681-1A1372BA1C49}"/>
              </a:ext>
            </a:extLst>
          </p:cNvPr>
          <p:cNvSpPr/>
          <p:nvPr/>
        </p:nvSpPr>
        <p:spPr>
          <a:xfrm>
            <a:off x="4962536" y="700731"/>
            <a:ext cx="69818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Once on Binder…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let’s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update the root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anatomy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!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605DA21-5001-4259-B297-5BCBABB12B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16944" r="81484" b="30695"/>
          <a:stretch/>
        </p:blipFill>
        <p:spPr>
          <a:xfrm>
            <a:off x="1307360" y="1254322"/>
            <a:ext cx="1959715" cy="3590963"/>
          </a:xfrm>
          <a:prstGeom prst="rect">
            <a:avLst/>
          </a:prstGeom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29CADB16-ABDC-4B9E-A5F3-D3F9C9057704}"/>
              </a:ext>
            </a:extLst>
          </p:cNvPr>
          <p:cNvSpPr/>
          <p:nvPr/>
        </p:nvSpPr>
        <p:spPr>
          <a:xfrm rot="20911276">
            <a:off x="1943379" y="2051157"/>
            <a:ext cx="4092775" cy="262467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68745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10736E9-B329-45D8-9132-AB8535E3AE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4" t="16944" r="23047" b="8751"/>
          <a:stretch/>
        </p:blipFill>
        <p:spPr>
          <a:xfrm>
            <a:off x="1276349" y="1247737"/>
            <a:ext cx="9096375" cy="50959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11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2" b="88418"/>
          <a:stretch/>
        </p:blipFill>
        <p:spPr>
          <a:xfrm>
            <a:off x="1514475" y="1"/>
            <a:ext cx="8952127" cy="67042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3261C67-E2CB-47C9-8825-3ECB17CE59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815" t="11993" r="40001" b="79816"/>
          <a:stretch/>
        </p:blipFill>
        <p:spPr>
          <a:xfrm>
            <a:off x="2370664" y="687880"/>
            <a:ext cx="2077156" cy="47413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F488A9-3A8E-4027-BD82-A8C00FA9EBA3}"/>
              </a:ext>
            </a:extLst>
          </p:cNvPr>
          <p:cNvSpPr/>
          <p:nvPr/>
        </p:nvSpPr>
        <p:spPr>
          <a:xfrm>
            <a:off x="381001" y="3620640"/>
            <a:ext cx="30765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1. Open the file ‘Maize_geometry.xml’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4B6C1-E213-47D7-B681-1A1372BA1C49}"/>
              </a:ext>
            </a:extLst>
          </p:cNvPr>
          <p:cNvSpPr/>
          <p:nvPr/>
        </p:nvSpPr>
        <p:spPr>
          <a:xfrm>
            <a:off x="4962536" y="700731"/>
            <a:ext cx="69818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Once on Binder…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let’s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update the root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anatomy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!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29CADB16-ABDC-4B9E-A5F3-D3F9C9057704}"/>
              </a:ext>
            </a:extLst>
          </p:cNvPr>
          <p:cNvSpPr/>
          <p:nvPr/>
        </p:nvSpPr>
        <p:spPr>
          <a:xfrm rot="5400000">
            <a:off x="1386509" y="3228993"/>
            <a:ext cx="611105" cy="254426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4" name="Flèche : gauche 13">
            <a:extLst>
              <a:ext uri="{FF2B5EF4-FFF2-40B4-BE49-F238E27FC236}">
                <a16:creationId xmlns:a16="http://schemas.microsoft.com/office/drawing/2014/main" id="{751E86E3-2A12-41D1-A4EC-4A8731A28E94}"/>
              </a:ext>
            </a:extLst>
          </p:cNvPr>
          <p:cNvSpPr/>
          <p:nvPr/>
        </p:nvSpPr>
        <p:spPr>
          <a:xfrm>
            <a:off x="6001029" y="2449894"/>
            <a:ext cx="1550129" cy="264731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D5ACE3-6CFD-45A5-9814-83BCFA4286D2}"/>
              </a:ext>
            </a:extLst>
          </p:cNvPr>
          <p:cNvSpPr/>
          <p:nvPr/>
        </p:nvSpPr>
        <p:spPr>
          <a:xfrm>
            <a:off x="7551159" y="2120673"/>
            <a:ext cx="47627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2. Update the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name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of the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dragged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GRANAR output,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so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it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corresponds to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your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new root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anatomy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file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name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(e.g. ‘current_root_Group4.xml’)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Flèche : gauche 15">
            <a:extLst>
              <a:ext uri="{FF2B5EF4-FFF2-40B4-BE49-F238E27FC236}">
                <a16:creationId xmlns:a16="http://schemas.microsoft.com/office/drawing/2014/main" id="{FEF048F2-1172-4EF5-89F4-92B71E612CBA}"/>
              </a:ext>
            </a:extLst>
          </p:cNvPr>
          <p:cNvSpPr/>
          <p:nvPr/>
        </p:nvSpPr>
        <p:spPr>
          <a:xfrm rot="21055213">
            <a:off x="5162829" y="1897444"/>
            <a:ext cx="1550129" cy="264731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5E376D-6986-4000-B886-3DB48781175F}"/>
              </a:ext>
            </a:extLst>
          </p:cNvPr>
          <p:cNvSpPr/>
          <p:nvPr/>
        </p:nvSpPr>
        <p:spPr>
          <a:xfrm>
            <a:off x="6724135" y="1390965"/>
            <a:ext cx="47627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3. Update the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name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of folder in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which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the new outputs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will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be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stored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FFD5E2-D9BC-4C08-A0AD-B646C4E1B2F8}"/>
              </a:ext>
            </a:extLst>
          </p:cNvPr>
          <p:cNvSpPr/>
          <p:nvPr/>
        </p:nvSpPr>
        <p:spPr>
          <a:xfrm>
            <a:off x="6403549" y="4110968"/>
            <a:ext cx="59694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4. In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Run_MECHA.ipynb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, run the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cell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« 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from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mecha_function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…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 » and check new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kr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values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3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 animBg="1"/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666072F6-B2CE-4654-BEA8-1120D1391A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0" t="16945" r="23203" b="26805"/>
          <a:stretch/>
        </p:blipFill>
        <p:spPr>
          <a:xfrm>
            <a:off x="1295400" y="1254196"/>
            <a:ext cx="9058275" cy="38576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12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2" b="88418"/>
          <a:stretch/>
        </p:blipFill>
        <p:spPr>
          <a:xfrm>
            <a:off x="1514475" y="1"/>
            <a:ext cx="8952127" cy="67042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3261C67-E2CB-47C9-8825-3ECB17CE59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815" t="11993" r="40001" b="79816"/>
          <a:stretch/>
        </p:blipFill>
        <p:spPr>
          <a:xfrm>
            <a:off x="2370664" y="687880"/>
            <a:ext cx="2077156" cy="47413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F488A9-3A8E-4027-BD82-A8C00FA9EBA3}"/>
              </a:ext>
            </a:extLst>
          </p:cNvPr>
          <p:cNvSpPr/>
          <p:nvPr/>
        </p:nvSpPr>
        <p:spPr>
          <a:xfrm>
            <a:off x="6905512" y="2481006"/>
            <a:ext cx="51038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1. Open the file ‘Maize_hydraulics.xml’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4B6C1-E213-47D7-B681-1A1372BA1C49}"/>
              </a:ext>
            </a:extLst>
          </p:cNvPr>
          <p:cNvSpPr/>
          <p:nvPr/>
        </p:nvSpPr>
        <p:spPr>
          <a:xfrm>
            <a:off x="4772025" y="700731"/>
            <a:ext cx="76009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Once on Binder…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let’s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update the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cell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hydraulic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properties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!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29CADB16-ABDC-4B9E-A5F3-D3F9C9057704}"/>
              </a:ext>
            </a:extLst>
          </p:cNvPr>
          <p:cNvSpPr/>
          <p:nvPr/>
        </p:nvSpPr>
        <p:spPr>
          <a:xfrm rot="21117095">
            <a:off x="2163606" y="2903794"/>
            <a:ext cx="4746714" cy="265251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4" name="Flèche : gauche 13">
            <a:extLst>
              <a:ext uri="{FF2B5EF4-FFF2-40B4-BE49-F238E27FC236}">
                <a16:creationId xmlns:a16="http://schemas.microsoft.com/office/drawing/2014/main" id="{751E86E3-2A12-41D1-A4EC-4A8731A28E94}"/>
              </a:ext>
            </a:extLst>
          </p:cNvPr>
          <p:cNvSpPr/>
          <p:nvPr/>
        </p:nvSpPr>
        <p:spPr>
          <a:xfrm>
            <a:off x="5192337" y="4864264"/>
            <a:ext cx="1550129" cy="264731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D5ACE3-6CFD-45A5-9814-83BCFA4286D2}"/>
              </a:ext>
            </a:extLst>
          </p:cNvPr>
          <p:cNvSpPr/>
          <p:nvPr/>
        </p:nvSpPr>
        <p:spPr>
          <a:xfrm>
            <a:off x="6751992" y="4756928"/>
            <a:ext cx="51038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2. Update the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hydraulic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conductivity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of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cell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walls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(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kw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) or membranes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aquaporins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(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kAQP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),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lower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in the file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Flèche : gauche 15">
            <a:extLst>
              <a:ext uri="{FF2B5EF4-FFF2-40B4-BE49-F238E27FC236}">
                <a16:creationId xmlns:a16="http://schemas.microsoft.com/office/drawing/2014/main" id="{8115A563-3180-498C-8FE6-069F06B8DCE7}"/>
              </a:ext>
            </a:extLst>
          </p:cNvPr>
          <p:cNvSpPr/>
          <p:nvPr/>
        </p:nvSpPr>
        <p:spPr>
          <a:xfrm rot="21117095">
            <a:off x="5350576" y="2149325"/>
            <a:ext cx="2214865" cy="254881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8E0F4B7-C8BF-4C74-9AC1-A043E3010218}"/>
              </a:ext>
            </a:extLst>
          </p:cNvPr>
          <p:cNvSpPr/>
          <p:nvPr/>
        </p:nvSpPr>
        <p:spPr>
          <a:xfrm>
            <a:off x="7610214" y="1825463"/>
            <a:ext cx="47627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3. Update the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name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of the scenario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021289-81C3-494D-8E19-7C7CF8C1758A}"/>
              </a:ext>
            </a:extLst>
          </p:cNvPr>
          <p:cNvSpPr/>
          <p:nvPr/>
        </p:nvSpPr>
        <p:spPr>
          <a:xfrm>
            <a:off x="1257300" y="5986503"/>
            <a:ext cx="109537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4. In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Run_MECHA.ipynb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, run the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cell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« 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from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mecha_function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…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 » and check new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kr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values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136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 animBg="1"/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13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8F8E5BD7-370A-1140-A1F6-1C5FA051D3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484" y="138773"/>
            <a:ext cx="10906905" cy="518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516" tIns="45258" rIns="90516" bIns="45258"/>
          <a:lstStyle/>
          <a:p>
            <a:pPr marL="457200" indent="-457200" algn="l" defTabSz="904875">
              <a:spcBef>
                <a:spcPct val="20000"/>
              </a:spcBef>
              <a:buSzPct val="140000"/>
              <a:defRPr/>
            </a:pPr>
            <a:r>
              <a:rPr lang="fr-FR" sz="3600" kern="0" dirty="0">
                <a:solidFill>
                  <a:srgbClr val="002060"/>
                </a:solidFill>
              </a:rPr>
              <a:t>EXERCISE</a:t>
            </a:r>
            <a:endParaRPr lang="en-GB" sz="3600" kern="0" dirty="0">
              <a:solidFill>
                <a:srgbClr val="002060"/>
              </a:solidFill>
              <a:latin typeface="Helvetica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C16DA2-B610-0F42-9FDD-EBDE60D9EB3F}"/>
              </a:ext>
            </a:extLst>
          </p:cNvPr>
          <p:cNvSpPr txBox="1"/>
          <p:nvPr/>
        </p:nvSpPr>
        <p:spPr>
          <a:xfrm>
            <a:off x="978771" y="1484560"/>
            <a:ext cx="109669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https://github.com/</a:t>
            </a:r>
            <a:r>
              <a:rPr lang="en-GB" sz="28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water-fluxes</a:t>
            </a:r>
            <a:r>
              <a:rPr lang="en-GB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2800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day-2-organ-MECHA</a:t>
            </a:r>
            <a:endParaRPr lang="en-BE" sz="2800" dirty="0">
              <a:solidFill>
                <a:schemeClr val="accent4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9C9CCA-429A-7742-BC46-ABB4FD0E75CC}"/>
              </a:ext>
            </a:extLst>
          </p:cNvPr>
          <p:cNvSpPr txBox="1"/>
          <p:nvPr/>
        </p:nvSpPr>
        <p:spPr>
          <a:xfrm>
            <a:off x="1053982" y="3331879"/>
            <a:ext cx="1096693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en-GB" sz="2800" dirty="0">
                <a:solidFill>
                  <a:schemeClr val="bg1"/>
                </a:solidFill>
                <a:cs typeface="Courier New" panose="02070309020205020404" pitchFamily="49" charset="0"/>
              </a:rPr>
              <a:t>Please send your GRANAR inputs / outputs and MECHA </a:t>
            </a:r>
            <a:r>
              <a:rPr lang="en-GB" sz="2800" dirty="0" err="1">
                <a:solidFill>
                  <a:schemeClr val="bg1"/>
                </a:solidFill>
                <a:cs typeface="Courier New" panose="02070309020205020404" pitchFamily="49" charset="0"/>
              </a:rPr>
              <a:t>kr</a:t>
            </a:r>
            <a:r>
              <a:rPr lang="en-GB" sz="2800" dirty="0">
                <a:solidFill>
                  <a:schemeClr val="bg1"/>
                </a:solidFill>
                <a:cs typeface="Courier New" panose="02070309020205020404" pitchFamily="49" charset="0"/>
              </a:rPr>
              <a:t> values for default cell hydraulic properties to </a:t>
            </a:r>
            <a:r>
              <a:rPr lang="en-GB" sz="2800" dirty="0">
                <a:solidFill>
                  <a:schemeClr val="bg1"/>
                </a:solidFill>
                <a:cs typeface="Courier New" panose="02070309020205020404" pitchFamily="49" charset="0"/>
                <a:hlinkClick r:id="rId2"/>
              </a:rPr>
              <a:t>guillaume.lobet@uclouvain.be</a:t>
            </a:r>
            <a:r>
              <a:rPr lang="en-GB" sz="2800" dirty="0">
                <a:solidFill>
                  <a:schemeClr val="bg1"/>
                </a:solidFill>
                <a:cs typeface="Courier New" panose="02070309020205020404" pitchFamily="49" charset="0"/>
              </a:rPr>
              <a:t> so we could discuss and compare anatomies and conductivities </a:t>
            </a:r>
            <a:r>
              <a:rPr lang="en-GB" sz="2800" dirty="0">
                <a:solidFill>
                  <a:schemeClr val="bg1"/>
                </a:solidFill>
                <a:cs typeface="Courier New" panose="02070309020205020404" pitchFamily="49" charset="0"/>
                <a:sym typeface="Wingdings" panose="05000000000000000000" pitchFamily="2" charset="2"/>
              </a:rPr>
              <a:t></a:t>
            </a:r>
            <a:endParaRPr lang="en-BE" sz="2800" dirty="0">
              <a:solidFill>
                <a:schemeClr val="accent4">
                  <a:lumMod val="75000"/>
                </a:schemeClr>
              </a:solidFill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703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2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26444-1FB0-DE40-A6D0-E3EB3835FABE}"/>
              </a:ext>
            </a:extLst>
          </p:cNvPr>
          <p:cNvSpPr txBox="1"/>
          <p:nvPr/>
        </p:nvSpPr>
        <p:spPr>
          <a:xfrm>
            <a:off x="1686112" y="5807278"/>
            <a:ext cx="104654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BE" sz="1400" dirty="0">
                <a:solidFill>
                  <a:schemeClr val="bg1"/>
                </a:solidFill>
              </a:rPr>
              <a:t>Couvreur V, </a:t>
            </a:r>
            <a:r>
              <a:rPr lang="fr-BE" sz="1400" dirty="0" err="1">
                <a:solidFill>
                  <a:schemeClr val="bg1"/>
                </a:solidFill>
              </a:rPr>
              <a:t>Faget</a:t>
            </a:r>
            <a:r>
              <a:rPr lang="fr-BE" sz="1400" dirty="0">
                <a:solidFill>
                  <a:schemeClr val="bg1"/>
                </a:solidFill>
              </a:rPr>
              <a:t> M, Lobet G, Javaux M, Chaumont F, Draye X, </a:t>
            </a:r>
            <a:r>
              <a:rPr lang="fr-BE" sz="1400" dirty="0" err="1">
                <a:solidFill>
                  <a:schemeClr val="bg1"/>
                </a:solidFill>
              </a:rPr>
              <a:t>Going</a:t>
            </a:r>
            <a:r>
              <a:rPr lang="fr-BE" sz="1400" dirty="0">
                <a:solidFill>
                  <a:schemeClr val="bg1"/>
                </a:solidFill>
              </a:rPr>
              <a:t> </a:t>
            </a:r>
            <a:r>
              <a:rPr lang="fr-BE" sz="1400" dirty="0" err="1">
                <a:solidFill>
                  <a:schemeClr val="bg1"/>
                </a:solidFill>
              </a:rPr>
              <a:t>with</a:t>
            </a:r>
            <a:r>
              <a:rPr lang="fr-BE" sz="1400" dirty="0">
                <a:solidFill>
                  <a:schemeClr val="bg1"/>
                </a:solidFill>
              </a:rPr>
              <a:t> the Flow: </a:t>
            </a:r>
            <a:r>
              <a:rPr lang="fr-BE" sz="1400" dirty="0" err="1">
                <a:solidFill>
                  <a:schemeClr val="bg1"/>
                </a:solidFill>
              </a:rPr>
              <a:t>Multiscale</a:t>
            </a:r>
            <a:r>
              <a:rPr lang="fr-BE" sz="1400" dirty="0">
                <a:solidFill>
                  <a:schemeClr val="bg1"/>
                </a:solidFill>
              </a:rPr>
              <a:t> Insights </a:t>
            </a:r>
            <a:r>
              <a:rPr lang="fr-BE" sz="1400" dirty="0" err="1">
                <a:solidFill>
                  <a:schemeClr val="bg1"/>
                </a:solidFill>
              </a:rPr>
              <a:t>into</a:t>
            </a:r>
            <a:r>
              <a:rPr lang="fr-BE" sz="1400" dirty="0">
                <a:solidFill>
                  <a:schemeClr val="bg1"/>
                </a:solidFill>
              </a:rPr>
              <a:t> the Composite Nature of Water Transport in Roots, </a:t>
            </a:r>
            <a:r>
              <a:rPr lang="fr-BE" sz="1400" i="1" dirty="0">
                <a:solidFill>
                  <a:schemeClr val="bg1"/>
                </a:solidFill>
              </a:rPr>
              <a:t>Plant </a:t>
            </a:r>
            <a:r>
              <a:rPr lang="fr-BE" sz="1400" i="1" dirty="0" err="1">
                <a:solidFill>
                  <a:schemeClr val="bg1"/>
                </a:solidFill>
              </a:rPr>
              <a:t>Physiology</a:t>
            </a:r>
            <a:r>
              <a:rPr lang="fr-BE" sz="1400" dirty="0">
                <a:solidFill>
                  <a:schemeClr val="bg1"/>
                </a:solidFill>
              </a:rPr>
              <a:t>, Volume 178, Issue 4, </a:t>
            </a:r>
            <a:r>
              <a:rPr lang="fr-BE" sz="1400" dirty="0" err="1">
                <a:solidFill>
                  <a:schemeClr val="bg1"/>
                </a:solidFill>
              </a:rPr>
              <a:t>December</a:t>
            </a:r>
            <a:r>
              <a:rPr lang="fr-BE" sz="1400" dirty="0">
                <a:solidFill>
                  <a:schemeClr val="bg1"/>
                </a:solidFill>
              </a:rPr>
              <a:t> 2018, Pages 1689–1703, </a:t>
            </a:r>
            <a:r>
              <a:rPr lang="fr-BE" sz="1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https://doi.org/10.1104/pp.18.01006</a:t>
            </a:r>
            <a:endParaRPr lang="en-BE" sz="1400" dirty="0">
              <a:solidFill>
                <a:schemeClr val="bg1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BB28873-5D55-48D5-B887-A28D512B0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241" y="0"/>
            <a:ext cx="10291211" cy="578880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672EF8C-536C-4C9E-AF68-AE0617665064}"/>
              </a:ext>
            </a:extLst>
          </p:cNvPr>
          <p:cNvSpPr/>
          <p:nvPr/>
        </p:nvSpPr>
        <p:spPr>
          <a:xfrm>
            <a:off x="11212945" y="5440218"/>
            <a:ext cx="535710" cy="4075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0EDDE0-A630-426D-BDE0-459E1137DF06}"/>
              </a:ext>
            </a:extLst>
          </p:cNvPr>
          <p:cNvSpPr/>
          <p:nvPr/>
        </p:nvSpPr>
        <p:spPr>
          <a:xfrm>
            <a:off x="2516908" y="5116271"/>
            <a:ext cx="4909127" cy="68742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72968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3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BC3C8EC3-00B8-4AC3-B345-F6E9BAB7F5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23" r="1363" b="4788"/>
          <a:stretch/>
        </p:blipFill>
        <p:spPr>
          <a:xfrm>
            <a:off x="1003264" y="1320800"/>
            <a:ext cx="11068662" cy="489127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2" b="80215"/>
          <a:stretch/>
        </p:blipFill>
        <p:spPr>
          <a:xfrm>
            <a:off x="1514475" y="0"/>
            <a:ext cx="8952127" cy="11453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667401F-03DB-4095-9921-72C37F46B14E}"/>
              </a:ext>
            </a:extLst>
          </p:cNvPr>
          <p:cNvSpPr/>
          <p:nvPr/>
        </p:nvSpPr>
        <p:spPr>
          <a:xfrm>
            <a:off x="6610729" y="696860"/>
            <a:ext cx="55812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https://plantmodelling.shinyapps.io/mecha/</a:t>
            </a:r>
          </a:p>
        </p:txBody>
      </p:sp>
    </p:spTree>
    <p:extLst>
      <p:ext uri="{BB962C8B-B14F-4D97-AF65-F5344CB8AC3E}">
        <p14:creationId xmlns:p14="http://schemas.microsoft.com/office/powerpoint/2010/main" val="3364373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4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2" b="88418"/>
          <a:stretch/>
        </p:blipFill>
        <p:spPr>
          <a:xfrm>
            <a:off x="1514475" y="1"/>
            <a:ext cx="8952127" cy="67042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56BEB43-806E-4CE9-A67D-093DB11749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691" r="23611" b="4788"/>
          <a:stretch/>
        </p:blipFill>
        <p:spPr>
          <a:xfrm>
            <a:off x="1439333" y="1221509"/>
            <a:ext cx="9313333" cy="517929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858721-03E7-4593-8EF7-1B2EA6A524CE}"/>
              </a:ext>
            </a:extLst>
          </p:cNvPr>
          <p:cNvSpPr/>
          <p:nvPr/>
        </p:nvSpPr>
        <p:spPr>
          <a:xfrm>
            <a:off x="4962537" y="700731"/>
            <a:ext cx="68647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https://github.com/water-fluxes/day-2-organ-MECHA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261C67-E2CB-47C9-8825-3ECB17CE5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15" t="11993" r="40001" b="79816"/>
          <a:stretch/>
        </p:blipFill>
        <p:spPr>
          <a:xfrm>
            <a:off x="2370664" y="687880"/>
            <a:ext cx="2077156" cy="474133"/>
          </a:xfrm>
          <a:prstGeom prst="rect">
            <a:avLst/>
          </a:prstGeom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29CADB16-ABDC-4B9E-A5F3-D3F9C9057704}"/>
              </a:ext>
            </a:extLst>
          </p:cNvPr>
          <p:cNvSpPr/>
          <p:nvPr/>
        </p:nvSpPr>
        <p:spPr>
          <a:xfrm>
            <a:off x="6502400" y="6157269"/>
            <a:ext cx="2596444" cy="239889"/>
          </a:xfrm>
          <a:prstGeom prst="leftArrow">
            <a:avLst/>
          </a:prstGeom>
          <a:solidFill>
            <a:srgbClr val="08A5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F488A9-3A8E-4027-BD82-A8C00FA9EBA3}"/>
              </a:ext>
            </a:extLst>
          </p:cNvPr>
          <p:cNvSpPr/>
          <p:nvPr/>
        </p:nvSpPr>
        <p:spPr>
          <a:xfrm>
            <a:off x="9149581" y="6023402"/>
            <a:ext cx="29466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Run MECHA via Binder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514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5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2" b="88418"/>
          <a:stretch/>
        </p:blipFill>
        <p:spPr>
          <a:xfrm>
            <a:off x="1514475" y="1"/>
            <a:ext cx="8952127" cy="67042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858721-03E7-4593-8EF7-1B2EA6A524CE}"/>
              </a:ext>
            </a:extLst>
          </p:cNvPr>
          <p:cNvSpPr/>
          <p:nvPr/>
        </p:nvSpPr>
        <p:spPr>
          <a:xfrm>
            <a:off x="4962537" y="700731"/>
            <a:ext cx="64293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Once on Binder…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let’s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open the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Jupyter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Notebook!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261C67-E2CB-47C9-8825-3ECB17CE5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15" t="11993" r="40001" b="79816"/>
          <a:stretch/>
        </p:blipFill>
        <p:spPr>
          <a:xfrm>
            <a:off x="2370664" y="687880"/>
            <a:ext cx="2077156" cy="474133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DAE4A2D5-9C03-4278-B40B-3614357262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0" t="16944" r="9218" b="11382"/>
          <a:stretch/>
        </p:blipFill>
        <p:spPr>
          <a:xfrm>
            <a:off x="1307360" y="1254705"/>
            <a:ext cx="10763250" cy="4915415"/>
          </a:xfrm>
          <a:prstGeom prst="rect">
            <a:avLst/>
          </a:prstGeom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29CADB16-ABDC-4B9E-A5F3-D3F9C9057704}"/>
              </a:ext>
            </a:extLst>
          </p:cNvPr>
          <p:cNvSpPr/>
          <p:nvPr/>
        </p:nvSpPr>
        <p:spPr>
          <a:xfrm>
            <a:off x="3247336" y="3846688"/>
            <a:ext cx="4092775" cy="262467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F488A9-3A8E-4027-BD82-A8C00FA9EBA3}"/>
              </a:ext>
            </a:extLst>
          </p:cNvPr>
          <p:cNvSpPr/>
          <p:nvPr/>
        </p:nvSpPr>
        <p:spPr>
          <a:xfrm>
            <a:off x="7340111" y="3734990"/>
            <a:ext cx="43639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Double click on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Run_MECHA.ipybn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5015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4555ECF-48D0-4ED2-88EE-377A3D9778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9" t="18381" r="22037" b="21811"/>
          <a:stretch/>
        </p:blipFill>
        <p:spPr>
          <a:xfrm>
            <a:off x="1300657" y="1224402"/>
            <a:ext cx="10783461" cy="47925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6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12" b="88418"/>
          <a:stretch/>
        </p:blipFill>
        <p:spPr>
          <a:xfrm>
            <a:off x="1514475" y="1"/>
            <a:ext cx="8952127" cy="67042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858721-03E7-4593-8EF7-1B2EA6A524CE}"/>
              </a:ext>
            </a:extLst>
          </p:cNvPr>
          <p:cNvSpPr/>
          <p:nvPr/>
        </p:nvSpPr>
        <p:spPr>
          <a:xfrm>
            <a:off x="4962537" y="700731"/>
            <a:ext cx="68218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Once on Binder/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Jupyter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Notebook…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let’s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run MECHA!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261C67-E2CB-47C9-8825-3ECB17CE59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815" t="11993" r="40001" b="79816"/>
          <a:stretch/>
        </p:blipFill>
        <p:spPr>
          <a:xfrm>
            <a:off x="2370664" y="687880"/>
            <a:ext cx="2077156" cy="474133"/>
          </a:xfrm>
          <a:prstGeom prst="rect">
            <a:avLst/>
          </a:prstGeom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29CADB16-ABDC-4B9E-A5F3-D3F9C9057704}"/>
              </a:ext>
            </a:extLst>
          </p:cNvPr>
          <p:cNvSpPr/>
          <p:nvPr/>
        </p:nvSpPr>
        <p:spPr>
          <a:xfrm>
            <a:off x="6452001" y="3032959"/>
            <a:ext cx="1011348" cy="236548"/>
          </a:xfrm>
          <a:prstGeom prst="leftArrow">
            <a:avLst/>
          </a:prstGeom>
          <a:solidFill>
            <a:srgbClr val="08A5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F488A9-3A8E-4027-BD82-A8C00FA9EBA3}"/>
              </a:ext>
            </a:extLst>
          </p:cNvPr>
          <p:cNvSpPr/>
          <p:nvPr/>
        </p:nvSpPr>
        <p:spPr>
          <a:xfrm>
            <a:off x="7440771" y="2946767"/>
            <a:ext cx="18697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1. Click on a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cell</a:t>
            </a:r>
            <a:endParaRPr lang="fr-BE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Flèche : gauche 12">
            <a:extLst>
              <a:ext uri="{FF2B5EF4-FFF2-40B4-BE49-F238E27FC236}">
                <a16:creationId xmlns:a16="http://schemas.microsoft.com/office/drawing/2014/main" id="{BB97C8CC-8F75-41B3-A15E-F31A9EE1347C}"/>
              </a:ext>
            </a:extLst>
          </p:cNvPr>
          <p:cNvSpPr/>
          <p:nvPr/>
        </p:nvSpPr>
        <p:spPr>
          <a:xfrm rot="8851877">
            <a:off x="4190150" y="1847095"/>
            <a:ext cx="1011348" cy="236548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49D7FC-AC35-4EFC-9FF6-386CFC7D6315}"/>
              </a:ext>
            </a:extLst>
          </p:cNvPr>
          <p:cNvSpPr/>
          <p:nvPr/>
        </p:nvSpPr>
        <p:spPr>
          <a:xfrm>
            <a:off x="3559297" y="2205014"/>
            <a:ext cx="11365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2. Click on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play</a:t>
            </a:r>
            <a:endParaRPr lang="fr-BE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DA810B3-D09D-4645-B243-2CF9AEA5313D}"/>
              </a:ext>
            </a:extLst>
          </p:cNvPr>
          <p:cNvSpPr/>
          <p:nvPr/>
        </p:nvSpPr>
        <p:spPr>
          <a:xfrm>
            <a:off x="3536718" y="3571781"/>
            <a:ext cx="113652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3. Click on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play</a:t>
            </a:r>
            <a:endParaRPr lang="fr-FR" sz="20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again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to run the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next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cell</a:t>
            </a:r>
            <a:endParaRPr lang="fr-BE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B6B4D8-173A-41CC-84E4-67590FF2DE67}"/>
              </a:ext>
            </a:extLst>
          </p:cNvPr>
          <p:cNvSpPr/>
          <p:nvPr/>
        </p:nvSpPr>
        <p:spPr>
          <a:xfrm>
            <a:off x="3559296" y="6063309"/>
            <a:ext cx="863270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4. As a starter, run the script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with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default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kwa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and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kma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values.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It’ll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take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a few min.</a:t>
            </a:r>
            <a:endParaRPr lang="fr-BE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05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  <p:bldP spid="13" grpId="0" animBg="1"/>
      <p:bldP spid="14" grpId="0"/>
      <p:bldP spid="17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7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2" b="88418"/>
          <a:stretch/>
        </p:blipFill>
        <p:spPr>
          <a:xfrm>
            <a:off x="1514475" y="1"/>
            <a:ext cx="8952127" cy="67042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858721-03E7-4593-8EF7-1B2EA6A524CE}"/>
              </a:ext>
            </a:extLst>
          </p:cNvPr>
          <p:cNvSpPr/>
          <p:nvPr/>
        </p:nvSpPr>
        <p:spPr>
          <a:xfrm>
            <a:off x="4962537" y="700731"/>
            <a:ext cx="68218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Once on Binder/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Jupyter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Notebook…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let’s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run MECHA!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261C67-E2CB-47C9-8825-3ECB17CE5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15" t="11993" r="40001" b="79816"/>
          <a:stretch/>
        </p:blipFill>
        <p:spPr>
          <a:xfrm>
            <a:off x="2370664" y="687880"/>
            <a:ext cx="2077156" cy="47413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61975A0-EF5C-4B63-831C-B1FA62167B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1" t="13533" r="24542" b="27149"/>
          <a:stretch/>
        </p:blipFill>
        <p:spPr>
          <a:xfrm>
            <a:off x="1262557" y="1235614"/>
            <a:ext cx="10643011" cy="4836350"/>
          </a:xfrm>
          <a:prstGeom prst="rect">
            <a:avLst/>
          </a:prstGeom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29CADB16-ABDC-4B9E-A5F3-D3F9C9057704}"/>
              </a:ext>
            </a:extLst>
          </p:cNvPr>
          <p:cNvSpPr/>
          <p:nvPr/>
        </p:nvSpPr>
        <p:spPr>
          <a:xfrm>
            <a:off x="8642751" y="5391023"/>
            <a:ext cx="1011348" cy="236548"/>
          </a:xfrm>
          <a:prstGeom prst="leftArrow">
            <a:avLst/>
          </a:prstGeom>
          <a:solidFill>
            <a:srgbClr val="08A5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F488A9-3A8E-4027-BD82-A8C00FA9EBA3}"/>
              </a:ext>
            </a:extLst>
          </p:cNvPr>
          <p:cNvSpPr/>
          <p:nvPr/>
        </p:nvSpPr>
        <p:spPr>
          <a:xfrm>
            <a:off x="9654099" y="5300379"/>
            <a:ext cx="25340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1.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k</a:t>
            </a:r>
            <a:r>
              <a:rPr lang="fr-FR" sz="2000" baseline="-25000" dirty="0" err="1">
                <a:solidFill>
                  <a:schemeClr val="accent6">
                    <a:lumMod val="75000"/>
                  </a:schemeClr>
                </a:solidFill>
              </a:rPr>
              <a:t>r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for root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with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Casp</a:t>
            </a:r>
            <a:endParaRPr lang="fr-BE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Flèche : gauche 19">
            <a:extLst>
              <a:ext uri="{FF2B5EF4-FFF2-40B4-BE49-F238E27FC236}">
                <a16:creationId xmlns:a16="http://schemas.microsoft.com/office/drawing/2014/main" id="{8395FB1F-204F-400E-B576-4A5E793FF920}"/>
              </a:ext>
            </a:extLst>
          </p:cNvPr>
          <p:cNvSpPr/>
          <p:nvPr/>
        </p:nvSpPr>
        <p:spPr>
          <a:xfrm>
            <a:off x="8642751" y="5714873"/>
            <a:ext cx="1011348" cy="236548"/>
          </a:xfrm>
          <a:prstGeom prst="leftArrow">
            <a:avLst/>
          </a:prstGeom>
          <a:solidFill>
            <a:srgbClr val="08A5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F41946-2FB9-4621-B984-27EE24EC3B43}"/>
              </a:ext>
            </a:extLst>
          </p:cNvPr>
          <p:cNvSpPr/>
          <p:nvPr/>
        </p:nvSpPr>
        <p:spPr>
          <a:xfrm>
            <a:off x="9654099" y="5624229"/>
            <a:ext cx="24939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2.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k</a:t>
            </a:r>
            <a:r>
              <a:rPr lang="fr-FR" sz="2000" baseline="-25000" dirty="0" err="1">
                <a:solidFill>
                  <a:schemeClr val="accent6">
                    <a:lumMod val="75000"/>
                  </a:schemeClr>
                </a:solidFill>
              </a:rPr>
              <a:t>r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for </a:t>
            </a:r>
            <a:r>
              <a:rPr lang="fr-FR" sz="2000" dirty="0" err="1">
                <a:solidFill>
                  <a:schemeClr val="accent6">
                    <a:lumMod val="75000"/>
                  </a:schemeClr>
                </a:solidFill>
              </a:rPr>
              <a:t>suberised</a:t>
            </a:r>
            <a:r>
              <a:rPr lang="fr-FR" sz="2000" dirty="0">
                <a:solidFill>
                  <a:schemeClr val="accent6">
                    <a:lumMod val="75000"/>
                  </a:schemeClr>
                </a:solidFill>
              </a:rPr>
              <a:t> root</a:t>
            </a:r>
            <a:endParaRPr lang="fr-BE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94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  <p:bldP spid="20" grpId="0" animBg="1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8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2" b="88418"/>
          <a:stretch/>
        </p:blipFill>
        <p:spPr>
          <a:xfrm>
            <a:off x="1514475" y="1"/>
            <a:ext cx="8952127" cy="67042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858721-03E7-4593-8EF7-1B2EA6A524CE}"/>
              </a:ext>
            </a:extLst>
          </p:cNvPr>
          <p:cNvSpPr/>
          <p:nvPr/>
        </p:nvSpPr>
        <p:spPr>
          <a:xfrm>
            <a:off x="4962536" y="700731"/>
            <a:ext cx="69818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Once on Binder…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let’s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update the root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anatomy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!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3261C67-E2CB-47C9-8825-3ECB17CE5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15" t="11993" r="40001" b="79816"/>
          <a:stretch/>
        </p:blipFill>
        <p:spPr>
          <a:xfrm>
            <a:off x="2370664" y="687880"/>
            <a:ext cx="2077156" cy="474133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DAE4A2D5-9C03-4278-B40B-3614357262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0" t="16944" r="9218" b="11382"/>
          <a:stretch/>
        </p:blipFill>
        <p:spPr>
          <a:xfrm>
            <a:off x="1307360" y="1254705"/>
            <a:ext cx="10763250" cy="491541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F488A9-3A8E-4027-BD82-A8C00FA9EBA3}"/>
              </a:ext>
            </a:extLst>
          </p:cNvPr>
          <p:cNvSpPr/>
          <p:nvPr/>
        </p:nvSpPr>
        <p:spPr>
          <a:xfrm>
            <a:off x="5331214" y="1762408"/>
            <a:ext cx="66131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Double click on folders MECHA/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then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cellsetdata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/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43B9645-EC2B-42AD-9914-7D631F730E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42" t="17921" r="74936" b="35200"/>
          <a:stretch/>
        </p:blipFill>
        <p:spPr>
          <a:xfrm>
            <a:off x="537214" y="1254705"/>
            <a:ext cx="2758442" cy="3145845"/>
          </a:xfrm>
          <a:prstGeom prst="rect">
            <a:avLst/>
          </a:prstGeom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29CADB16-ABDC-4B9E-A5F3-D3F9C9057704}"/>
              </a:ext>
            </a:extLst>
          </p:cNvPr>
          <p:cNvSpPr/>
          <p:nvPr/>
        </p:nvSpPr>
        <p:spPr>
          <a:xfrm rot="21111055">
            <a:off x="1218513" y="2179087"/>
            <a:ext cx="4092775" cy="262467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20432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9CECB6-430A-4A93-812E-FBC9602AFFFC}"/>
              </a:ext>
            </a:extLst>
          </p:cNvPr>
          <p:cNvSpPr/>
          <p:nvPr/>
        </p:nvSpPr>
        <p:spPr>
          <a:xfrm>
            <a:off x="2962275" y="6477000"/>
            <a:ext cx="8105775" cy="266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FEC55B8-1086-457E-905C-F24634C7C6CC}"/>
              </a:ext>
            </a:extLst>
          </p:cNvPr>
          <p:cNvSpPr txBox="1"/>
          <p:nvPr/>
        </p:nvSpPr>
        <p:spPr>
          <a:xfrm>
            <a:off x="4695825" y="6400800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- </a:t>
            </a:r>
            <a:r>
              <a:rPr lang="fr-FR" dirty="0" err="1">
                <a:solidFill>
                  <a:srgbClr val="002060"/>
                </a:solidFill>
              </a:rPr>
              <a:t>Modelling</a:t>
            </a:r>
            <a:r>
              <a:rPr lang="fr-FR" dirty="0">
                <a:solidFill>
                  <a:srgbClr val="002060"/>
                </a:solidFill>
              </a:rPr>
              <a:t> Root </a:t>
            </a:r>
            <a:r>
              <a:rPr lang="fr-FR" dirty="0" err="1">
                <a:solidFill>
                  <a:srgbClr val="002060"/>
                </a:solidFill>
              </a:rPr>
              <a:t>Anatomy</a:t>
            </a:r>
            <a:r>
              <a:rPr lang="fr-FR" dirty="0">
                <a:solidFill>
                  <a:srgbClr val="002060"/>
                </a:solidFill>
              </a:rPr>
              <a:t> &amp; </a:t>
            </a:r>
            <a:r>
              <a:rPr lang="fr-FR" dirty="0" err="1">
                <a:solidFill>
                  <a:srgbClr val="002060"/>
                </a:solidFill>
              </a:rPr>
              <a:t>Hydraulics</a:t>
            </a:r>
            <a:r>
              <a:rPr lang="fr-FR" dirty="0">
                <a:solidFill>
                  <a:srgbClr val="002060"/>
                </a:solidFill>
              </a:rPr>
              <a:t> -</a:t>
            </a:r>
            <a:endParaRPr lang="fr-BE" dirty="0">
              <a:solidFill>
                <a:srgbClr val="002060"/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80F0724-ACF7-4177-B911-284EA7DAD254}"/>
              </a:ext>
            </a:extLst>
          </p:cNvPr>
          <p:cNvSpPr txBox="1">
            <a:spLocks/>
          </p:cNvSpPr>
          <p:nvPr/>
        </p:nvSpPr>
        <p:spPr>
          <a:xfrm>
            <a:off x="11827301" y="6529660"/>
            <a:ext cx="486619" cy="3693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52F4D17-1AD6-42D9-B93A-EB002C62F438}" type="slidenum">
              <a:rPr lang="de-DE" sz="1600" b="1" smtClean="0">
                <a:solidFill>
                  <a:srgbClr val="002060"/>
                </a:solidFill>
              </a:rPr>
              <a:pPr algn="ctr"/>
              <a:t>9</a:t>
            </a:fld>
            <a:endParaRPr lang="de-DE" sz="1600" b="1" dirty="0">
              <a:solidFill>
                <a:srgbClr val="002060"/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9C2005-4F7A-472E-A0FF-BEA78888D2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2" b="88418"/>
          <a:stretch/>
        </p:blipFill>
        <p:spPr>
          <a:xfrm>
            <a:off x="1514475" y="1"/>
            <a:ext cx="8952127" cy="67042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3261C67-E2CB-47C9-8825-3ECB17CE5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15" t="11993" r="40001" b="79816"/>
          <a:stretch/>
        </p:blipFill>
        <p:spPr>
          <a:xfrm>
            <a:off x="2370664" y="687880"/>
            <a:ext cx="2077156" cy="474133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DAE4A2D5-9C03-4278-B40B-3614357262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0" t="16944" r="9218" b="11382"/>
          <a:stretch/>
        </p:blipFill>
        <p:spPr>
          <a:xfrm>
            <a:off x="1307360" y="1254705"/>
            <a:ext cx="10763250" cy="491541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F488A9-3A8E-4027-BD82-A8C00FA9EBA3}"/>
              </a:ext>
            </a:extLst>
          </p:cNvPr>
          <p:cNvSpPr/>
          <p:nvPr/>
        </p:nvSpPr>
        <p:spPr>
          <a:xfrm>
            <a:off x="6034094" y="1660435"/>
            <a:ext cx="66131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Drag and drop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your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root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anatomy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sz="2400" dirty="0" err="1">
                <a:solidFill>
                  <a:schemeClr val="accent6">
                    <a:lumMod val="75000"/>
                  </a:schemeClr>
                </a:solidFill>
              </a:rPr>
              <a:t>from</a:t>
            </a:r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 GRANAR</a:t>
            </a:r>
            <a:endParaRPr lang="fr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43B9645-EC2B-42AD-9914-7D631F730E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42" t="17921" r="74936" b="35200"/>
          <a:stretch/>
        </p:blipFill>
        <p:spPr>
          <a:xfrm>
            <a:off x="537214" y="1254705"/>
            <a:ext cx="2758442" cy="314584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447564F-00CE-4B80-8ED1-04AB3DBED9B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31" t="18296" r="75344" b="32147"/>
          <a:stretch/>
        </p:blipFill>
        <p:spPr>
          <a:xfrm>
            <a:off x="492170" y="1308896"/>
            <a:ext cx="2758442" cy="3398533"/>
          </a:xfrm>
          <a:prstGeom prst="rect">
            <a:avLst/>
          </a:prstGeom>
        </p:spPr>
      </p:pic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29CADB16-ABDC-4B9E-A5F3-D3F9C9057704}"/>
              </a:ext>
            </a:extLst>
          </p:cNvPr>
          <p:cNvSpPr/>
          <p:nvPr/>
        </p:nvSpPr>
        <p:spPr>
          <a:xfrm rot="21111055">
            <a:off x="1943379" y="2051157"/>
            <a:ext cx="4092775" cy="262467"/>
          </a:xfrm>
          <a:prstGeom prst="leftArrow">
            <a:avLst/>
          </a:prstGeom>
          <a:solidFill>
            <a:srgbClr val="08A5E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4B6C1-E213-47D7-B681-1A1372BA1C49}"/>
              </a:ext>
            </a:extLst>
          </p:cNvPr>
          <p:cNvSpPr/>
          <p:nvPr/>
        </p:nvSpPr>
        <p:spPr>
          <a:xfrm>
            <a:off x="4962536" y="700731"/>
            <a:ext cx="69818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accent6">
                    <a:lumMod val="75000"/>
                  </a:schemeClr>
                </a:solidFill>
              </a:rPr>
              <a:t>Once on Binder…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let’s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 update the root </a:t>
            </a:r>
            <a:r>
              <a:rPr lang="fr-BE" sz="2400" dirty="0" err="1">
                <a:solidFill>
                  <a:schemeClr val="accent6">
                    <a:lumMod val="75000"/>
                  </a:schemeClr>
                </a:solidFill>
              </a:rPr>
              <a:t>anatomy</a:t>
            </a:r>
            <a:r>
              <a:rPr lang="fr-BE" sz="2400" dirty="0">
                <a:solidFill>
                  <a:schemeClr val="accent6">
                    <a:lumMod val="75000"/>
                  </a:schemeClr>
                </a:solidFill>
              </a:rPr>
              <a:t>!</a:t>
            </a:r>
            <a:endParaRPr lang="en-BE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4314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mmerschool.potx" id="{60565B28-51FE-4004-A000-0E55EFDD6BC4}" vid="{85E6D30B-D14B-4DE0-A4C3-A915C940513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816BEAC8681A40AC8BF6E816C712FC" ma:contentTypeVersion="4" ma:contentTypeDescription="Crée un document." ma:contentTypeScope="" ma:versionID="c499bfc6f44a6620105d34c92ca990c6">
  <xsd:schema xmlns:xsd="http://www.w3.org/2001/XMLSchema" xmlns:xs="http://www.w3.org/2001/XMLSchema" xmlns:p="http://schemas.microsoft.com/office/2006/metadata/properties" xmlns:ns2="6cddd19c-a09d-4708-9e77-f03946864159" targetNamespace="http://schemas.microsoft.com/office/2006/metadata/properties" ma:root="true" ma:fieldsID="c29e85491839ce8491fca733422435c4" ns2:_="">
    <xsd:import namespace="6cddd19c-a09d-4708-9e77-f0394686415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ddd19c-a09d-4708-9e77-f039468641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1A891B6-789D-4810-9632-0C74F13138B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9FB932-51CC-4EE9-8790-760B0148EB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ddd19c-a09d-4708-9e77-f0394686415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78B271-CD33-4524-8036-5E6B9499EBE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summerschool</Template>
  <TotalTime>3514</TotalTime>
  <Words>566</Words>
  <Application>Microsoft Office PowerPoint</Application>
  <PresentationFormat>Grand écran</PresentationFormat>
  <Paragraphs>61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Courier New</vt:lpstr>
      <vt:lpstr>Helvetica</vt:lpstr>
      <vt:lpstr>Trebuchet MS</vt:lpstr>
      <vt:lpstr>Tw Cen MT</vt:lpstr>
      <vt:lpstr>Wingdings</vt:lpstr>
      <vt:lpstr>Circuit</vt:lpstr>
      <vt:lpstr>modelling  Root  µHydraulics - MECHA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Mehmandoostkotlar</dc:creator>
  <cp:lastModifiedBy>Valentin Couvreur</cp:lastModifiedBy>
  <cp:revision>38</cp:revision>
  <dcterms:created xsi:type="dcterms:W3CDTF">2022-07-18T14:28:25Z</dcterms:created>
  <dcterms:modified xsi:type="dcterms:W3CDTF">2022-08-22T21:54:27Z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0x01010010816BEAC8681A40AC8BF6E816C712FC</vt:lpwstr>
  </property>
</Properties>
</file>

<file path=docProps/thumbnail.jpeg>
</file>